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custDataLst>
    <p:tags r:id="rId17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342" y="84"/>
      </p:cViewPr>
      <p:guideLst>
        <p:guide orient="horz" pos="2160"/>
        <p:guide pos="38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 panose="020F0502020204030204"/>
      </a:defRPr>
    </a:lvl1pPr>
    <a:lvl2pPr indent="228600" latinLnBrk="0">
      <a:defRPr sz="1200">
        <a:latin typeface="+mn-lt"/>
        <a:ea typeface="+mn-ea"/>
        <a:cs typeface="+mn-cs"/>
        <a:sym typeface="Calibri" panose="020F0502020204030204"/>
      </a:defRPr>
    </a:lvl2pPr>
    <a:lvl3pPr indent="457200" latinLnBrk="0">
      <a:defRPr sz="1200">
        <a:latin typeface="+mn-lt"/>
        <a:ea typeface="+mn-ea"/>
        <a:cs typeface="+mn-cs"/>
        <a:sym typeface="Calibri" panose="020F0502020204030204"/>
      </a:defRPr>
    </a:lvl3pPr>
    <a:lvl4pPr indent="685800" latinLnBrk="0">
      <a:defRPr sz="1200">
        <a:latin typeface="+mn-lt"/>
        <a:ea typeface="+mn-ea"/>
        <a:cs typeface="+mn-cs"/>
        <a:sym typeface="Calibri" panose="020F0502020204030204"/>
      </a:defRPr>
    </a:lvl4pPr>
    <a:lvl5pPr indent="914400" latinLnBrk="0">
      <a:defRPr sz="1200">
        <a:latin typeface="+mn-lt"/>
        <a:ea typeface="+mn-ea"/>
        <a:cs typeface="+mn-cs"/>
        <a:sym typeface="Calibri" panose="020F0502020204030204"/>
      </a:defRPr>
    </a:lvl5pPr>
    <a:lvl6pPr indent="1143000" latinLnBrk="0">
      <a:defRPr sz="1200">
        <a:latin typeface="+mn-lt"/>
        <a:ea typeface="+mn-ea"/>
        <a:cs typeface="+mn-cs"/>
        <a:sym typeface="Calibri" panose="020F0502020204030204"/>
      </a:defRPr>
    </a:lvl6pPr>
    <a:lvl7pPr indent="1371600" latinLnBrk="0">
      <a:defRPr sz="1200">
        <a:latin typeface="+mn-lt"/>
        <a:ea typeface="+mn-ea"/>
        <a:cs typeface="+mn-cs"/>
        <a:sym typeface="Calibri" panose="020F0502020204030204"/>
      </a:defRPr>
    </a:lvl7pPr>
    <a:lvl8pPr indent="1600200" latinLnBrk="0">
      <a:defRPr sz="1200">
        <a:latin typeface="+mn-lt"/>
        <a:ea typeface="+mn-ea"/>
        <a:cs typeface="+mn-cs"/>
        <a:sym typeface="Calibri" panose="020F0502020204030204"/>
      </a:defRPr>
    </a:lvl8pPr>
    <a:lvl9pPr indent="1828800" latinLnBrk="0"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524000" y="1854199"/>
            <a:ext cx="9144000" cy="1655764"/>
          </a:xfrm>
          <a:prstGeom prst="rect">
            <a:avLst/>
          </a:prstGeom>
        </p:spPr>
        <p:txBody>
          <a:bodyPr anchor="b"/>
          <a:lstStyle>
            <a:lvl1pPr algn="ctr">
              <a:defRPr sz="72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457200" algn="ctr">
              <a:buSzTx/>
              <a:buFontTx/>
              <a:buNone/>
              <a:defRPr sz="1800"/>
            </a:lvl2pPr>
            <a:lvl3pPr marL="0" indent="914400" algn="ctr">
              <a:buSzTx/>
              <a:buFontTx/>
              <a:buNone/>
              <a:defRPr sz="1800"/>
            </a:lvl3pPr>
            <a:lvl4pPr marL="0" indent="1371600" algn="ctr">
              <a:buSzTx/>
              <a:buFontTx/>
              <a:buNone/>
              <a:defRPr sz="1800"/>
            </a:lvl4pPr>
            <a:lvl5pPr marL="0" indent="1828800" algn="ctr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551542"/>
            <a:ext cx="10515600" cy="555897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0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0" indent="457200" algn="ctr">
              <a:buSzTx/>
              <a:buFontTx/>
              <a:buNone/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0" indent="914400" algn="ctr">
              <a:buSzTx/>
              <a:buFontTx/>
              <a:buNone/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0" indent="1371600" algn="ctr">
              <a:buSzTx/>
              <a:buFontTx/>
              <a:buNone/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0" indent="1828800" algn="ctr">
              <a:buSzTx/>
              <a:buFontTx/>
              <a:buNone/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723900" indent="-2667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1234440" indent="-32004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17272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21844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0" indent="457200">
              <a:buSzTx/>
              <a:buFontTx/>
              <a:buNone/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0" indent="914400">
              <a:buSzTx/>
              <a:buFontTx/>
              <a:buNone/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0" indent="1371600">
              <a:buSzTx/>
              <a:buFontTx/>
              <a:buNone/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0" indent="1828800">
              <a:buSzTx/>
              <a:buFontTx/>
              <a:buNone/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723900" indent="-2667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1234440" indent="-32004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17272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21844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0" indent="45720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0" indent="91440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0" indent="137160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0" indent="182880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bg>
      <p:bgPr>
        <a:solidFill>
          <a:srgbClr val="2456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3152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文本框 8"/>
          <p:cNvSpPr txBox="1"/>
          <p:nvPr/>
        </p:nvSpPr>
        <p:spPr>
          <a:xfrm>
            <a:off x="10662784" y="6134374"/>
            <a:ext cx="894488" cy="4597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2400">
                <a:latin typeface="Segoe UI Light" panose="020B0502040204020203"/>
                <a:ea typeface="Segoe UI Light" panose="020B0502040204020203"/>
                <a:cs typeface="Segoe UI Light" panose="020B0502040204020203"/>
                <a:sym typeface="Segoe UI Light" panose="020B0502040204020203"/>
              </a:defRPr>
            </a:lvl1pPr>
          </a:lstStyle>
          <a:p>
            <a:r>
              <a:t>PAGE</a:t>
            </a:r>
          </a:p>
        </p:txBody>
      </p:sp>
      <p:sp>
        <p:nvSpPr>
          <p:cNvPr id="168" name="椭圆 10"/>
          <p:cNvSpPr/>
          <p:nvPr/>
        </p:nvSpPr>
        <p:spPr>
          <a:xfrm>
            <a:off x="11488721" y="6214055"/>
            <a:ext cx="302303" cy="302303"/>
          </a:xfrm>
          <a:prstGeom prst="ellipse">
            <a:avLst/>
          </a:prstGeom>
          <a:solidFill>
            <a:srgbClr val="F2F2F2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7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p:txBody>
      </p:sp>
      <p:sp>
        <p:nvSpPr>
          <p:cNvPr id="16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457064" y="6266934"/>
            <a:ext cx="365617" cy="19654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000">
                <a:latin typeface="+mj-lt"/>
                <a:ea typeface="+mj-ea"/>
                <a:cs typeface="+mj-cs"/>
                <a:sym typeface="Helvetica"/>
              </a:defRPr>
            </a:lvl1pPr>
            <a:lvl2pPr marL="552450" indent="-95250" algn="ctr">
              <a:buFontTx/>
              <a:defRPr sz="1000">
                <a:latin typeface="+mj-lt"/>
                <a:ea typeface="+mj-ea"/>
                <a:cs typeface="+mj-cs"/>
                <a:sym typeface="Helvetica"/>
              </a:defRPr>
            </a:lvl2pPr>
            <a:lvl3pPr marL="1028700" indent="-114300" algn="ctr">
              <a:buFontTx/>
              <a:defRPr sz="1000">
                <a:latin typeface="+mj-lt"/>
                <a:ea typeface="+mj-ea"/>
                <a:cs typeface="+mj-cs"/>
                <a:sym typeface="Helvetica"/>
              </a:defRPr>
            </a:lvl3pPr>
            <a:lvl4pPr marL="1498600" indent="-127000" algn="ctr">
              <a:buFontTx/>
              <a:defRPr sz="1000">
                <a:latin typeface="+mj-lt"/>
                <a:ea typeface="+mj-ea"/>
                <a:cs typeface="+mj-cs"/>
                <a:sym typeface="Helvetica"/>
              </a:defRPr>
            </a:lvl4pPr>
            <a:lvl5pPr marL="1955800" indent="-127000" algn="ctr">
              <a:buFontTx/>
              <a:defRPr sz="10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3152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字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矩形 6"/>
          <p:cNvSpPr/>
          <p:nvPr/>
        </p:nvSpPr>
        <p:spPr>
          <a:xfrm>
            <a:off x="9857014" y="571495"/>
            <a:ext cx="2334986" cy="179615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</p:txBody>
      </p:sp>
      <p:sp>
        <p:nvSpPr>
          <p:cNvPr id="178" name="直接连接符 8"/>
          <p:cNvSpPr/>
          <p:nvPr/>
        </p:nvSpPr>
        <p:spPr>
          <a:xfrm>
            <a:off x="0" y="751108"/>
            <a:ext cx="12192000" cy="1"/>
          </a:xfrm>
          <a:prstGeom prst="line">
            <a:avLst/>
          </a:prstGeom>
          <a:ln w="6350">
            <a:solidFill>
              <a:srgbClr val="24569D"/>
            </a:solidFill>
            <a:miter/>
          </a:ln>
        </p:spPr>
        <p:txBody>
          <a:bodyPr lIns="45719" rIns="45719"/>
          <a:lstStyle/>
          <a:p/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3152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垂直排列标题与&#10;文本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Title Text</a:t>
            </a:r>
          </a:p>
        </p:txBody>
      </p:sp>
      <p:sp>
        <p:nvSpPr>
          <p:cNvPr id="18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  <a:lvl2pPr marL="723900" indent="-2667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2pPr>
            <a:lvl3pPr marL="1234440" indent="-32004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3pPr>
            <a:lvl4pPr marL="17272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4pPr>
            <a:lvl5pPr marL="2184400" indent="-355600">
              <a:defRPr sz="2800"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5885" y="6397942"/>
            <a:ext cx="297916" cy="281941"/>
          </a:xfrm>
          <a:prstGeom prst="rect">
            <a:avLst/>
          </a:prstGeom>
        </p:spPr>
        <p:txBody>
          <a:bodyPr>
            <a:spAutoFit/>
          </a:bodyPr>
          <a:lstStyle>
            <a:lvl1pPr algn="r">
              <a:defRPr>
                <a:solidFill>
                  <a:srgbClr val="888888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  <a:prstGeom prst="rect">
            <a:avLst/>
          </a:prstGeom>
        </p:spPr>
        <p:txBody>
          <a:bodyPr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9787" y="1744960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/>
            </a:lvl1pPr>
            <a:lvl2pPr marL="0" indent="457200">
              <a:buSzTx/>
              <a:buFontTx/>
              <a:buNone/>
              <a:defRPr b="1"/>
            </a:lvl2pPr>
            <a:lvl3pPr marL="0" indent="914400">
              <a:buSzTx/>
              <a:buFontTx/>
              <a:buNone/>
              <a:defRPr b="1"/>
            </a:lvl3pPr>
            <a:lvl4pPr marL="0" indent="1371600">
              <a:buSzTx/>
              <a:buFontTx/>
              <a:buNone/>
              <a:defRPr b="1"/>
            </a:lvl4pPr>
            <a:lvl5pPr marL="0" indent="1828800">
              <a:buSzTx/>
              <a:buFont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744960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/>
            </a:pP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1"/>
          </a:xfrm>
          <a:prstGeom prst="rect">
            <a:avLst/>
          </a:prstGeom>
        </p:spPr>
        <p:txBody>
          <a:bodyPr anchor="b"/>
          <a:lstStyle>
            <a:lvl1pPr algn="ctr">
              <a:defRPr sz="8000"/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238500" y="3733200"/>
            <a:ext cx="5715000" cy="118593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3200"/>
            </a:lvl1pPr>
            <a:lvl2pPr marL="822960" indent="-365760" algn="ctr">
              <a:buFontTx/>
              <a:defRPr sz="3200"/>
            </a:lvl2pPr>
            <a:lvl3pPr marL="1320800" indent="-406400" algn="ctr">
              <a:buFontTx/>
              <a:defRPr sz="3200"/>
            </a:lvl3pPr>
            <a:lvl4pPr marL="1778000" indent="-406400" algn="ctr">
              <a:buFontTx/>
              <a:defRPr sz="3200"/>
            </a:lvl4pPr>
            <a:lvl5pPr marL="2235200" indent="-406400" algn="ctr">
              <a:buFontTx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5" cy="1428161"/>
          </a:xfrm>
          <a:prstGeom prst="rect">
            <a:avLst/>
          </a:prstGeom>
        </p:spPr>
        <p:txBody>
          <a:bodyPr anchor="t"/>
          <a:lstStyle>
            <a:lvl1pPr>
              <a:defRPr sz="3600"/>
            </a:lvl1pPr>
          </a:lstStyle>
          <a:p>
            <a:r>
              <a:t>Title Text</a:t>
            </a:r>
          </a:p>
        </p:txBody>
      </p:sp>
      <p:sp>
        <p:nvSpPr>
          <p:cNvPr id="73" name="图片占位符 2"/>
          <p:cNvSpPr>
            <a:spLocks noGrp="1"/>
          </p:cNvSpPr>
          <p:nvPr>
            <p:ph type="pic" sz="half" idx="13"/>
          </p:nvPr>
        </p:nvSpPr>
        <p:spPr>
          <a:xfrm>
            <a:off x="5642516" y="713673"/>
            <a:ext cx="5711883" cy="5403601"/>
          </a:xfrm>
          <a:prstGeom prst="rect">
            <a:avLst/>
          </a:prstGeom>
        </p:spPr>
        <p:txBody>
          <a:bodyPr lIns="91439" rIns="91439">
            <a:noAutofit/>
          </a:bodyPr>
          <a:lstStyle/>
          <a:p/>
        </p:txBody>
      </p:sp>
      <p:sp>
        <p:nvSpPr>
          <p:cNvPr id="74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2313872"/>
            <a:ext cx="4681655" cy="38115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457200">
              <a:buSzTx/>
              <a:buFontTx/>
              <a:buNone/>
              <a:defRPr sz="1800"/>
            </a:lvl2pPr>
            <a:lvl3pPr marL="0" indent="914400">
              <a:buSzTx/>
              <a:buFontTx/>
              <a:buNone/>
              <a:defRPr sz="1800"/>
            </a:lvl3pPr>
            <a:lvl4pPr marL="0" indent="1371600">
              <a:buSzTx/>
              <a:buFontTx/>
              <a:buNone/>
              <a:defRPr sz="1800"/>
            </a:lvl4pPr>
            <a:lvl5pPr marL="0" indent="1828800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0444898" y="365125"/>
            <a:ext cx="908902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38199" y="365125"/>
            <a:ext cx="9446443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845372" y="6404292"/>
            <a:ext cx="273656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normAutofit/>
          </a:bodyPr>
          <a:lstStyle>
            <a:lvl1pPr algn="ctr">
              <a:defRPr sz="1200">
                <a:solidFill>
                  <a:srgbClr val="80808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黑体" panose="02010609060101010101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731520" marR="0" indent="-27432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1219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676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21336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 panose="020B0604020202020204"/>
        <a:buChar char="•"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黑体" panose="0201060906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hyperlink" Target="http://221.214.56.34:2482/Login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hyperlink" Target="http://221.214.56.34:2482/Logi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A_矩形 2"/>
          <p:cNvSpPr/>
          <p:nvPr/>
        </p:nvSpPr>
        <p:spPr>
          <a:xfrm>
            <a:off x="1940560" y="4089400"/>
            <a:ext cx="8310244" cy="1148081"/>
          </a:xfrm>
          <a:prstGeom prst="rect">
            <a:avLst/>
          </a:prstGeom>
          <a:ln w="57150">
            <a:solidFill>
              <a:srgbClr val="24569D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</p:txBody>
      </p:sp>
      <p:sp>
        <p:nvSpPr>
          <p:cNvPr id="198" name="PA_遮罩2"/>
          <p:cNvSpPr/>
          <p:nvPr/>
        </p:nvSpPr>
        <p:spPr>
          <a:xfrm>
            <a:off x="3183971" y="3086100"/>
            <a:ext cx="5825647" cy="10033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</p:txBody>
      </p:sp>
      <p:sp>
        <p:nvSpPr>
          <p:cNvPr id="199" name="PA_遮罩1"/>
          <p:cNvSpPr/>
          <p:nvPr/>
        </p:nvSpPr>
        <p:spPr>
          <a:xfrm>
            <a:off x="6037103" y="147637"/>
            <a:ext cx="5281614" cy="10033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</p:txBody>
      </p:sp>
      <p:grpSp>
        <p:nvGrpSpPr>
          <p:cNvPr id="202" name="PA_组合 12"/>
          <p:cNvGrpSpPr/>
          <p:nvPr/>
        </p:nvGrpSpPr>
        <p:grpSpPr>
          <a:xfrm>
            <a:off x="3793013" y="3796665"/>
            <a:ext cx="4608514" cy="2819520"/>
            <a:chOff x="0" y="0"/>
            <a:chExt cx="4608512" cy="2819519"/>
          </a:xfrm>
        </p:grpSpPr>
        <p:sp>
          <p:nvSpPr>
            <p:cNvPr id="200" name="PA_圆角矩形 6"/>
            <p:cNvSpPr/>
            <p:nvPr/>
          </p:nvSpPr>
          <p:spPr>
            <a:xfrm>
              <a:off x="0" y="0"/>
              <a:ext cx="4608513" cy="679450"/>
            </a:xfrm>
            <a:prstGeom prst="roundRect">
              <a:avLst>
                <a:gd name="adj" fmla="val 19458"/>
              </a:avLst>
            </a:prstGeom>
            <a:solidFill>
              <a:srgbClr val="2456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  <p:sp>
          <p:nvSpPr>
            <p:cNvPr id="201" name="PA_文本框 8"/>
            <p:cNvSpPr txBox="1"/>
            <p:nvPr/>
          </p:nvSpPr>
          <p:spPr>
            <a:xfrm>
              <a:off x="689704" y="2410579"/>
              <a:ext cx="1475741" cy="408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rgbClr val="F2F2F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微软雅黑" panose="020B0503020204020204" charset="-122"/>
                </a:defRPr>
              </a:lvl1pPr>
            </a:lstStyle>
            <a:p>
              <a:r>
                <a:t>高校使用手册</a:t>
              </a:r>
            </a:p>
          </p:txBody>
        </p:sp>
      </p:grpSp>
      <p:grpSp>
        <p:nvGrpSpPr>
          <p:cNvPr id="205" name="PA_组合 14"/>
          <p:cNvGrpSpPr/>
          <p:nvPr/>
        </p:nvGrpSpPr>
        <p:grpSpPr>
          <a:xfrm>
            <a:off x="5534818" y="1693863"/>
            <a:ext cx="1122363" cy="1122365"/>
            <a:chOff x="0" y="0"/>
            <a:chExt cx="1122361" cy="1122364"/>
          </a:xfrm>
        </p:grpSpPr>
        <p:sp>
          <p:nvSpPr>
            <p:cNvPr id="203" name="computer-monitor_69826"/>
            <p:cNvSpPr/>
            <p:nvPr/>
          </p:nvSpPr>
          <p:spPr>
            <a:xfrm>
              <a:off x="234991" y="256059"/>
              <a:ext cx="653361" cy="610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87" y="18127"/>
                  </a:moveTo>
                  <a:cubicBezTo>
                    <a:pt x="10187" y="18127"/>
                    <a:pt x="9938" y="18127"/>
                    <a:pt x="9938" y="18406"/>
                  </a:cubicBezTo>
                  <a:cubicBezTo>
                    <a:pt x="9938" y="18406"/>
                    <a:pt x="9938" y="18406"/>
                    <a:pt x="9938" y="19801"/>
                  </a:cubicBezTo>
                  <a:cubicBezTo>
                    <a:pt x="9938" y="19987"/>
                    <a:pt x="9938" y="20080"/>
                    <a:pt x="10104" y="20080"/>
                  </a:cubicBezTo>
                  <a:cubicBezTo>
                    <a:pt x="10104" y="20080"/>
                    <a:pt x="10104" y="20080"/>
                    <a:pt x="11597" y="20080"/>
                  </a:cubicBezTo>
                  <a:cubicBezTo>
                    <a:pt x="11680" y="20080"/>
                    <a:pt x="11763" y="19987"/>
                    <a:pt x="11763" y="19894"/>
                  </a:cubicBezTo>
                  <a:cubicBezTo>
                    <a:pt x="11763" y="19894"/>
                    <a:pt x="11763" y="19894"/>
                    <a:pt x="11763" y="18406"/>
                  </a:cubicBezTo>
                  <a:cubicBezTo>
                    <a:pt x="11763" y="18127"/>
                    <a:pt x="11597" y="18127"/>
                    <a:pt x="11597" y="18127"/>
                  </a:cubicBezTo>
                  <a:cubicBezTo>
                    <a:pt x="11597" y="18127"/>
                    <a:pt x="11597" y="18127"/>
                    <a:pt x="10187" y="18127"/>
                  </a:cubicBezTo>
                  <a:close/>
                  <a:moveTo>
                    <a:pt x="10800" y="15196"/>
                  </a:moveTo>
                  <a:cubicBezTo>
                    <a:pt x="10324" y="15196"/>
                    <a:pt x="9938" y="15609"/>
                    <a:pt x="9938" y="16119"/>
                  </a:cubicBezTo>
                  <a:cubicBezTo>
                    <a:pt x="9938" y="16628"/>
                    <a:pt x="10324" y="17041"/>
                    <a:pt x="10800" y="17041"/>
                  </a:cubicBezTo>
                  <a:cubicBezTo>
                    <a:pt x="11276" y="17041"/>
                    <a:pt x="11662" y="16628"/>
                    <a:pt x="11662" y="16119"/>
                  </a:cubicBezTo>
                  <a:cubicBezTo>
                    <a:pt x="11662" y="15609"/>
                    <a:pt x="11276" y="15196"/>
                    <a:pt x="10800" y="15196"/>
                  </a:cubicBezTo>
                  <a:close/>
                  <a:moveTo>
                    <a:pt x="9317" y="3763"/>
                  </a:moveTo>
                  <a:cubicBezTo>
                    <a:pt x="9569" y="3582"/>
                    <a:pt x="9906" y="3582"/>
                    <a:pt x="10074" y="3853"/>
                  </a:cubicBezTo>
                  <a:cubicBezTo>
                    <a:pt x="10242" y="4125"/>
                    <a:pt x="10158" y="4486"/>
                    <a:pt x="9990" y="4667"/>
                  </a:cubicBezTo>
                  <a:cubicBezTo>
                    <a:pt x="3681" y="9371"/>
                    <a:pt x="3681" y="9371"/>
                    <a:pt x="3681" y="9371"/>
                  </a:cubicBezTo>
                  <a:cubicBezTo>
                    <a:pt x="3597" y="9461"/>
                    <a:pt x="3512" y="9552"/>
                    <a:pt x="3428" y="9552"/>
                  </a:cubicBezTo>
                  <a:cubicBezTo>
                    <a:pt x="3260" y="9552"/>
                    <a:pt x="3092" y="9461"/>
                    <a:pt x="3008" y="9280"/>
                  </a:cubicBezTo>
                  <a:cubicBezTo>
                    <a:pt x="2839" y="9009"/>
                    <a:pt x="2839" y="8647"/>
                    <a:pt x="3092" y="8466"/>
                  </a:cubicBezTo>
                  <a:cubicBezTo>
                    <a:pt x="9317" y="3763"/>
                    <a:pt x="9317" y="3763"/>
                    <a:pt x="9317" y="3763"/>
                  </a:cubicBezTo>
                  <a:close/>
                  <a:moveTo>
                    <a:pt x="5658" y="3217"/>
                  </a:moveTo>
                  <a:cubicBezTo>
                    <a:pt x="5913" y="3039"/>
                    <a:pt x="6252" y="3039"/>
                    <a:pt x="6422" y="3306"/>
                  </a:cubicBezTo>
                  <a:cubicBezTo>
                    <a:pt x="6592" y="3574"/>
                    <a:pt x="6507" y="3930"/>
                    <a:pt x="6337" y="4108"/>
                  </a:cubicBezTo>
                  <a:cubicBezTo>
                    <a:pt x="3367" y="6334"/>
                    <a:pt x="3367" y="6334"/>
                    <a:pt x="3367" y="6334"/>
                  </a:cubicBezTo>
                  <a:cubicBezTo>
                    <a:pt x="3282" y="6423"/>
                    <a:pt x="3197" y="6513"/>
                    <a:pt x="3028" y="6513"/>
                  </a:cubicBezTo>
                  <a:cubicBezTo>
                    <a:pt x="2858" y="6513"/>
                    <a:pt x="2688" y="6423"/>
                    <a:pt x="2604" y="6245"/>
                  </a:cubicBezTo>
                  <a:cubicBezTo>
                    <a:pt x="2434" y="5978"/>
                    <a:pt x="2519" y="5622"/>
                    <a:pt x="2773" y="5444"/>
                  </a:cubicBezTo>
                  <a:cubicBezTo>
                    <a:pt x="5658" y="3217"/>
                    <a:pt x="5658" y="3217"/>
                    <a:pt x="5658" y="3217"/>
                  </a:cubicBezTo>
                  <a:close/>
                  <a:moveTo>
                    <a:pt x="2241" y="1520"/>
                  </a:moveTo>
                  <a:cubicBezTo>
                    <a:pt x="1738" y="1520"/>
                    <a:pt x="1318" y="1968"/>
                    <a:pt x="1318" y="2417"/>
                  </a:cubicBezTo>
                  <a:cubicBezTo>
                    <a:pt x="1318" y="2417"/>
                    <a:pt x="1318" y="2417"/>
                    <a:pt x="1318" y="13449"/>
                  </a:cubicBezTo>
                  <a:cubicBezTo>
                    <a:pt x="1318" y="13988"/>
                    <a:pt x="1738" y="14436"/>
                    <a:pt x="2241" y="14436"/>
                  </a:cubicBezTo>
                  <a:cubicBezTo>
                    <a:pt x="2241" y="14436"/>
                    <a:pt x="2241" y="14436"/>
                    <a:pt x="19359" y="14436"/>
                  </a:cubicBezTo>
                  <a:cubicBezTo>
                    <a:pt x="19862" y="14436"/>
                    <a:pt x="20282" y="13988"/>
                    <a:pt x="20282" y="13449"/>
                  </a:cubicBezTo>
                  <a:lnTo>
                    <a:pt x="20282" y="2417"/>
                  </a:lnTo>
                  <a:cubicBezTo>
                    <a:pt x="20282" y="1968"/>
                    <a:pt x="19862" y="1520"/>
                    <a:pt x="19359" y="1520"/>
                  </a:cubicBezTo>
                  <a:cubicBezTo>
                    <a:pt x="19359" y="1520"/>
                    <a:pt x="19359" y="1520"/>
                    <a:pt x="2241" y="1520"/>
                  </a:cubicBezTo>
                  <a:close/>
                  <a:moveTo>
                    <a:pt x="928" y="0"/>
                  </a:moveTo>
                  <a:cubicBezTo>
                    <a:pt x="928" y="0"/>
                    <a:pt x="928" y="0"/>
                    <a:pt x="20672" y="0"/>
                  </a:cubicBezTo>
                  <a:cubicBezTo>
                    <a:pt x="21178" y="0"/>
                    <a:pt x="21600" y="360"/>
                    <a:pt x="21600" y="900"/>
                  </a:cubicBezTo>
                  <a:cubicBezTo>
                    <a:pt x="21600" y="900"/>
                    <a:pt x="21600" y="900"/>
                    <a:pt x="21600" y="17190"/>
                  </a:cubicBezTo>
                  <a:cubicBezTo>
                    <a:pt x="21600" y="17730"/>
                    <a:pt x="21178" y="18180"/>
                    <a:pt x="20672" y="18180"/>
                  </a:cubicBezTo>
                  <a:cubicBezTo>
                    <a:pt x="20672" y="18180"/>
                    <a:pt x="20672" y="18180"/>
                    <a:pt x="13416" y="18180"/>
                  </a:cubicBezTo>
                  <a:cubicBezTo>
                    <a:pt x="13416" y="18180"/>
                    <a:pt x="13247" y="18180"/>
                    <a:pt x="13247" y="18360"/>
                  </a:cubicBezTo>
                  <a:cubicBezTo>
                    <a:pt x="13247" y="18360"/>
                    <a:pt x="13247" y="18360"/>
                    <a:pt x="13247" y="19890"/>
                  </a:cubicBezTo>
                  <a:cubicBezTo>
                    <a:pt x="13247" y="19980"/>
                    <a:pt x="13247" y="20070"/>
                    <a:pt x="13331" y="20070"/>
                  </a:cubicBezTo>
                  <a:cubicBezTo>
                    <a:pt x="13331" y="20070"/>
                    <a:pt x="13331" y="20070"/>
                    <a:pt x="15272" y="20070"/>
                  </a:cubicBezTo>
                  <a:cubicBezTo>
                    <a:pt x="15694" y="20070"/>
                    <a:pt x="16031" y="20430"/>
                    <a:pt x="16031" y="20880"/>
                  </a:cubicBezTo>
                  <a:cubicBezTo>
                    <a:pt x="16031" y="21240"/>
                    <a:pt x="15694" y="21600"/>
                    <a:pt x="15272" y="21600"/>
                  </a:cubicBezTo>
                  <a:cubicBezTo>
                    <a:pt x="15272" y="21600"/>
                    <a:pt x="15272" y="21600"/>
                    <a:pt x="6328" y="21600"/>
                  </a:cubicBezTo>
                  <a:cubicBezTo>
                    <a:pt x="5906" y="21600"/>
                    <a:pt x="5569" y="21240"/>
                    <a:pt x="5569" y="20880"/>
                  </a:cubicBezTo>
                  <a:cubicBezTo>
                    <a:pt x="5569" y="20430"/>
                    <a:pt x="5906" y="20070"/>
                    <a:pt x="6328" y="20070"/>
                  </a:cubicBezTo>
                  <a:cubicBezTo>
                    <a:pt x="6328" y="20070"/>
                    <a:pt x="6328" y="20070"/>
                    <a:pt x="8269" y="20070"/>
                  </a:cubicBezTo>
                  <a:cubicBezTo>
                    <a:pt x="8353" y="20070"/>
                    <a:pt x="8353" y="19980"/>
                    <a:pt x="8353" y="19800"/>
                  </a:cubicBezTo>
                  <a:cubicBezTo>
                    <a:pt x="8353" y="19800"/>
                    <a:pt x="8353" y="19800"/>
                    <a:pt x="8353" y="18360"/>
                  </a:cubicBezTo>
                  <a:cubicBezTo>
                    <a:pt x="8353" y="18090"/>
                    <a:pt x="8100" y="18180"/>
                    <a:pt x="8100" y="18180"/>
                  </a:cubicBezTo>
                  <a:cubicBezTo>
                    <a:pt x="8100" y="18180"/>
                    <a:pt x="8100" y="18180"/>
                    <a:pt x="928" y="18180"/>
                  </a:cubicBezTo>
                  <a:cubicBezTo>
                    <a:pt x="422" y="18180"/>
                    <a:pt x="0" y="17730"/>
                    <a:pt x="0" y="17190"/>
                  </a:cubicBezTo>
                  <a:cubicBezTo>
                    <a:pt x="0" y="17190"/>
                    <a:pt x="0" y="17190"/>
                    <a:pt x="0" y="900"/>
                  </a:cubicBezTo>
                  <a:cubicBezTo>
                    <a:pt x="0" y="360"/>
                    <a:pt x="422" y="0"/>
                    <a:pt x="928" y="0"/>
                  </a:cubicBezTo>
                  <a:close/>
                </a:path>
              </a:pathLst>
            </a:custGeom>
            <a:solidFill>
              <a:srgbClr val="2456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  <p:sp>
          <p:nvSpPr>
            <p:cNvPr id="204" name="椭圆 11"/>
            <p:cNvSpPr/>
            <p:nvPr/>
          </p:nvSpPr>
          <p:spPr>
            <a:xfrm>
              <a:off x="0" y="0"/>
              <a:ext cx="1122362" cy="1122365"/>
            </a:xfrm>
            <a:prstGeom prst="ellipse">
              <a:avLst/>
            </a:prstGeom>
            <a:noFill/>
            <a:ln w="19050" cap="flat">
              <a:solidFill>
                <a:srgbClr val="24569D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</p:grpSp>
      <p:sp>
        <p:nvSpPr>
          <p:cNvPr id="206" name="PA_文本框 1"/>
          <p:cNvSpPr txBox="1"/>
          <p:nvPr/>
        </p:nvSpPr>
        <p:spPr>
          <a:xfrm>
            <a:off x="3503930" y="2816929"/>
            <a:ext cx="5184141" cy="8026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z="40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山东省奖学金评审系统</a:t>
            </a:r>
            <a:endParaRPr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07" name="矩形 4"/>
          <p:cNvSpPr txBox="1"/>
          <p:nvPr/>
        </p:nvSpPr>
        <p:spPr>
          <a:xfrm>
            <a:off x="3261995" y="3844925"/>
            <a:ext cx="5747386" cy="6629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200" b="1">
                <a:solidFill>
                  <a:srgbClr val="E7E6E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r>
              <a:t>院系账户使用手册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2" animBg="1" advAuto="0"/>
      <p:bldP spid="202" grpId="1" animBg="1" advAuto="0"/>
      <p:bldP spid="205" grpId="4" animBg="1" advAuto="0"/>
      <p:bldP spid="206" grpId="3" animBg="1" advAuto="0"/>
      <p:bldP spid="207" grpId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组合 5"/>
          <p:cNvGrpSpPr/>
          <p:nvPr/>
        </p:nvGrpSpPr>
        <p:grpSpPr>
          <a:xfrm>
            <a:off x="905867" y="-3734199"/>
            <a:ext cx="12168330" cy="12458266"/>
            <a:chOff x="2238958" y="454877"/>
            <a:chExt cx="12168329" cy="12458264"/>
          </a:xfrm>
        </p:grpSpPr>
        <p:sp>
          <p:nvSpPr>
            <p:cNvPr id="259" name="等腰三角形 6"/>
            <p:cNvSpPr/>
            <p:nvPr/>
          </p:nvSpPr>
          <p:spPr>
            <a:xfrm rot="2378351">
              <a:off x="3714028" y="2481688"/>
              <a:ext cx="9218191" cy="7946714"/>
            </a:xfrm>
            <a:prstGeom prst="triangle">
              <a:avLst/>
            </a:prstGeom>
            <a:noFill/>
            <a:ln w="25400" cap="flat">
              <a:solidFill>
                <a:srgbClr val="000000">
                  <a:alpha val="33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  <p:sp>
          <p:nvSpPr>
            <p:cNvPr id="260" name="等腰三角形 7"/>
            <p:cNvSpPr/>
            <p:nvPr/>
          </p:nvSpPr>
          <p:spPr>
            <a:xfrm rot="5978351">
              <a:off x="4177466" y="3730451"/>
              <a:ext cx="9218192" cy="7946716"/>
            </a:xfrm>
            <a:prstGeom prst="triangle">
              <a:avLst/>
            </a:prstGeom>
            <a:noFill/>
            <a:ln w="25400" cap="flat">
              <a:solidFill>
                <a:srgbClr val="000000">
                  <a:alpha val="33000"/>
                </a:srgb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</p:grpSp>
      <p:sp>
        <p:nvSpPr>
          <p:cNvPr id="262" name="文本框 2"/>
          <p:cNvSpPr txBox="1"/>
          <p:nvPr/>
        </p:nvSpPr>
        <p:spPr>
          <a:xfrm>
            <a:off x="3256696" y="2206521"/>
            <a:ext cx="5544219" cy="2225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3800">
                <a:solidFill>
                  <a:srgbClr val="24569D"/>
                </a:solidFill>
                <a:latin typeface="Impact" panose="020B0806030902050204"/>
                <a:ea typeface="Impact" panose="020B0806030902050204"/>
                <a:cs typeface="Impact" panose="020B0806030902050204"/>
                <a:sym typeface="Impact" panose="020B0806030902050204"/>
              </a:defRPr>
            </a:lvl1pPr>
          </a:lstStyle>
          <a:p>
            <a:r>
              <a:t>THANKS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0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8" presetClass="emph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12" dur="1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8" presetClass="emph" presetSubtype="0" decel="50000" fill="hold" grpId="4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5" dur="1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2" animBg="1" advAuto="0"/>
      <p:bldP spid="261" grpId="3" animBg="1" advAuto="0"/>
      <p:bldP spid="261" grpId="4" animBg="1" advAuto="0"/>
      <p:bldP spid="262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10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11" name="矩形 2"/>
          <p:cNvSpPr txBox="1"/>
          <p:nvPr/>
        </p:nvSpPr>
        <p:spPr>
          <a:xfrm>
            <a:off x="241299" y="194944"/>
            <a:ext cx="11685907" cy="10312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2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1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、登陆系统</a:t>
            </a:r>
            <a:endParaRPr sz="2400"/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12" name="矩形 9"/>
          <p:cNvSpPr/>
          <p:nvPr/>
        </p:nvSpPr>
        <p:spPr>
          <a:xfrm>
            <a:off x="2863215" y="895350"/>
            <a:ext cx="6017260" cy="1243965"/>
          </a:xfrm>
          <a:prstGeom prst="rect">
            <a:avLst/>
          </a:prstGeom>
          <a:solidFill>
            <a:srgbClr val="DBDBDB"/>
          </a:solidFill>
          <a:ln w="12700">
            <a:miter lim="400000"/>
          </a:ln>
        </p:spPr>
        <p:txBody>
          <a:bodyPr wrap="square" lIns="45719" rIns="45719">
            <a:noAutofit/>
          </a:bodyPr>
          <a:lstStyle/>
          <a:p>
            <a:pPr algn="ctr">
              <a:defRPr sz="2000" b="1"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 lang="zh-CN" altLang="en-US" dirty="0">
                <a:latin typeface="+mj-lt"/>
                <a:ea typeface="+mj-ea"/>
                <a:cs typeface="+mj-cs"/>
                <a:sym typeface="Helvetica"/>
              </a:rPr>
              <a:t>山东省奖学金评审系统网址</a:t>
            </a:r>
            <a:endParaRPr lang="en-US" altLang="zh-CN" dirty="0">
              <a:latin typeface="+mj-lt"/>
              <a:ea typeface="+mj-ea"/>
              <a:cs typeface="+mj-cs"/>
              <a:sym typeface="Helvetica"/>
            </a:endParaRPr>
          </a:p>
          <a:p>
            <a:pPr algn="ctr">
              <a:defRPr sz="2000" b="1"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 lang="en-US" altLang="zh-CN" sz="2000" b="1" u="sng" dirty="0">
                <a:solidFill>
                  <a:srgbClr val="FF0000"/>
                </a:solidFill>
                <a:sym typeface="Verdana" panose="020B0604030504040204"/>
                <a:hlinkClick r:id="rId1"/>
              </a:rPr>
              <a:t>https://sdxszz-jxj.sdei.edu.cn/jxj2024/Login </a:t>
            </a:r>
            <a:endParaRPr dirty="0">
              <a:latin typeface="+mj-lt"/>
              <a:ea typeface="+mj-ea"/>
              <a:cs typeface="+mj-cs"/>
              <a:sym typeface="Helvetica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267368" y="2910795"/>
          <a:ext cx="5189274" cy="343090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81660"/>
                <a:gridCol w="1893149"/>
                <a:gridCol w="1331864"/>
                <a:gridCol w="1382601"/>
              </a:tblGrid>
              <a:tr h="35242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序号</a:t>
                      </a:r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部门名称</a:t>
                      </a:r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登陆编号</a:t>
                      </a:r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</a:rPr>
                        <a:t>登陆密码</a:t>
                      </a:r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临床医学院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公共卫生学院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精神卫生学院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护理学院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药学院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3701213206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3701213206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医学信息工程学院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3701213207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3701213207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管理学院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3701213208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3701213208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医学影像与检验学院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3701213209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3701213209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法医学院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3701213210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3701213210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口腔医学院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3701213211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3701213211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生命科学学院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外国语学院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中西医结合学院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康复医学院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医药工程学院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3701213216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3701213216</a:t>
                      </a:r>
                      <a:endParaRPr lang="en-US" altLang="zh-CN" sz="11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842" marR="9842" marT="9842" marB="0" anchor="ctr" anchorCtr="0"/>
                </a:tc>
              </a:tr>
            </a:tbl>
          </a:graphicData>
        </a:graphic>
      </p:graphicFrame>
      <p:sp>
        <p:nvSpPr>
          <p:cNvPr id="14" name="矩形 9"/>
          <p:cNvSpPr/>
          <p:nvPr/>
        </p:nvSpPr>
        <p:spPr>
          <a:xfrm>
            <a:off x="2855640" y="1988840"/>
            <a:ext cx="6017342" cy="707886"/>
          </a:xfrm>
          <a:prstGeom prst="rect">
            <a:avLst/>
          </a:prstGeom>
          <a:solidFill>
            <a:srgbClr val="DBDBDB"/>
          </a:solidFill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algn="ctr">
              <a:defRPr sz="2000" b="1"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 lang="zh-CN" altLang="en-US" dirty="0">
                <a:latin typeface="+mj-lt"/>
                <a:ea typeface="+mj-ea"/>
                <a:cs typeface="+mj-cs"/>
                <a:sym typeface="Helvetica"/>
              </a:rPr>
              <a:t>各学院用户名及密码</a:t>
            </a:r>
            <a:endParaRPr lang="en-US" altLang="zh-CN" dirty="0">
              <a:latin typeface="+mj-lt"/>
              <a:ea typeface="+mj-ea"/>
              <a:cs typeface="+mj-cs"/>
              <a:sym typeface="Helvetica"/>
            </a:endParaRPr>
          </a:p>
          <a:p>
            <a:pPr algn="ctr">
              <a:defRPr sz="2000" b="1"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 lang="zh-CN" altLang="en-US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Helvetica"/>
              </a:rPr>
              <a:t>（请及时修改密码）</a:t>
            </a:r>
            <a:endParaRPr lang="en-US" altLang="zh-CN" dirty="0">
              <a:solidFill>
                <a:srgbClr val="FF0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 animBg="1" advAuto="0"/>
      <p:bldP spid="210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10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11" name="矩形 2"/>
          <p:cNvSpPr txBox="1"/>
          <p:nvPr/>
        </p:nvSpPr>
        <p:spPr>
          <a:xfrm>
            <a:off x="241299" y="194944"/>
            <a:ext cx="11685907" cy="10312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2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1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、登陆系统</a:t>
            </a:r>
            <a:endParaRPr sz="2400"/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12" name="矩形 9"/>
          <p:cNvSpPr/>
          <p:nvPr/>
        </p:nvSpPr>
        <p:spPr>
          <a:xfrm>
            <a:off x="637539" y="779144"/>
            <a:ext cx="11289032" cy="400110"/>
          </a:xfrm>
          <a:prstGeom prst="rect">
            <a:avLst/>
          </a:prstGeom>
          <a:solidFill>
            <a:srgbClr val="DBDBDB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000" b="1">
                <a:effectLst>
                  <a:outerShdw blurRad="38100" dist="19050" dir="2700000" rotWithShape="0">
                    <a:srgbClr val="000000">
                      <a:alpha val="40000"/>
                    </a:srgbClr>
                  </a:outerShdw>
                </a:effectLst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rPr dirty="0">
                <a:latin typeface="+mj-lt"/>
                <a:ea typeface="+mj-ea"/>
                <a:cs typeface="+mj-cs"/>
                <a:sym typeface="Helvetica"/>
              </a:rPr>
              <a:t>（</a:t>
            </a:r>
            <a:r>
              <a:rPr lang="en-US" altLang="zh-CN" sz="2000" b="1" u="sng" dirty="0">
                <a:solidFill>
                  <a:srgbClr val="FF0000"/>
                </a:solidFill>
                <a:sym typeface="Verdana" panose="020B0604030504040204"/>
                <a:hlinkClick r:id="rId1"/>
              </a:rPr>
              <a:t> http://221.214.56.34:2482/Login 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）</a:t>
            </a:r>
            <a:endParaRPr dirty="0"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13" name="文本框 12"/>
          <p:cNvSpPr txBox="1"/>
          <p:nvPr/>
        </p:nvSpPr>
        <p:spPr>
          <a:xfrm>
            <a:off x="637539" y="5283834"/>
            <a:ext cx="10777857" cy="1297941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rPr dirty="0"/>
              <a:t>   本系统的开放时间为上午8：00至下午23:00开放，输入</a:t>
            </a:r>
            <a:r>
              <a:rPr dirty="0">
                <a:solidFill>
                  <a:srgbClr val="C00000"/>
                </a:solidFill>
              </a:rPr>
              <a:t>登陆编号</a:t>
            </a:r>
            <a:r>
              <a:rPr dirty="0"/>
              <a:t>以及</a:t>
            </a:r>
            <a:r>
              <a:rPr dirty="0">
                <a:solidFill>
                  <a:srgbClr val="C00000"/>
                </a:solidFill>
              </a:rPr>
              <a:t>密码</a:t>
            </a:r>
            <a:r>
              <a:rPr dirty="0"/>
              <a:t>以后，点击</a:t>
            </a:r>
            <a:r>
              <a:rPr dirty="0">
                <a:solidFill>
                  <a:srgbClr val="C00000"/>
                </a:solidFill>
              </a:rPr>
              <a:t>“用户登录”</a:t>
            </a:r>
            <a:r>
              <a:rPr dirty="0"/>
              <a:t>即可进入该系统。</a:t>
            </a:r>
            <a:endParaRPr dirty="0"/>
          </a:p>
        </p:txBody>
      </p:sp>
      <p:grpSp>
        <p:nvGrpSpPr>
          <p:cNvPr id="217" name="竖卷形 10"/>
          <p:cNvGrpSpPr/>
          <p:nvPr/>
        </p:nvGrpSpPr>
        <p:grpSpPr>
          <a:xfrm>
            <a:off x="8224521" y="1308736"/>
            <a:ext cx="2919731" cy="3710940"/>
            <a:chOff x="0" y="0"/>
            <a:chExt cx="2919730" cy="3710939"/>
          </a:xfrm>
        </p:grpSpPr>
        <p:sp>
          <p:nvSpPr>
            <p:cNvPr id="214" name="Shape"/>
            <p:cNvSpPr/>
            <p:nvPr/>
          </p:nvSpPr>
          <p:spPr>
            <a:xfrm>
              <a:off x="-1" y="0"/>
              <a:ext cx="2919732" cy="3710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21600"/>
                  </a:moveTo>
                  <a:cubicBezTo>
                    <a:pt x="604" y="21600"/>
                    <a:pt x="0" y="21124"/>
                    <a:pt x="0" y="20538"/>
                  </a:cubicBezTo>
                  <a:cubicBezTo>
                    <a:pt x="0" y="19951"/>
                    <a:pt x="604" y="19476"/>
                    <a:pt x="1350" y="19476"/>
                  </a:cubicBezTo>
                  <a:lnTo>
                    <a:pt x="2700" y="19476"/>
                  </a:lnTo>
                  <a:lnTo>
                    <a:pt x="2700" y="1062"/>
                  </a:lnTo>
                  <a:cubicBezTo>
                    <a:pt x="2700" y="476"/>
                    <a:pt x="3304" y="0"/>
                    <a:pt x="4050" y="0"/>
                  </a:cubicBezTo>
                  <a:lnTo>
                    <a:pt x="20250" y="0"/>
                  </a:lnTo>
                  <a:cubicBezTo>
                    <a:pt x="20996" y="0"/>
                    <a:pt x="21600" y="476"/>
                    <a:pt x="21600" y="1062"/>
                  </a:cubicBezTo>
                  <a:cubicBezTo>
                    <a:pt x="21600" y="1649"/>
                    <a:pt x="20996" y="2124"/>
                    <a:pt x="20250" y="2124"/>
                  </a:cubicBezTo>
                  <a:lnTo>
                    <a:pt x="18900" y="2124"/>
                  </a:lnTo>
                  <a:lnTo>
                    <a:pt x="18900" y="20538"/>
                  </a:lnTo>
                  <a:cubicBezTo>
                    <a:pt x="18900" y="21124"/>
                    <a:pt x="18296" y="21600"/>
                    <a:pt x="17550" y="21600"/>
                  </a:cubicBez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  <p:sp>
          <p:nvSpPr>
            <p:cNvPr id="215" name="Shape"/>
            <p:cNvSpPr/>
            <p:nvPr/>
          </p:nvSpPr>
          <p:spPr>
            <a:xfrm>
              <a:off x="-1" y="182481"/>
              <a:ext cx="729934" cy="3528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617"/>
                    <a:pt x="19182" y="1117"/>
                    <a:pt x="16200" y="1117"/>
                  </a:cubicBezTo>
                  <a:cubicBezTo>
                    <a:pt x="14709" y="1117"/>
                    <a:pt x="13500" y="867"/>
                    <a:pt x="13500" y="559"/>
                  </a:cubicBezTo>
                  <a:cubicBezTo>
                    <a:pt x="13500" y="250"/>
                    <a:pt x="14709" y="0"/>
                    <a:pt x="16200" y="0"/>
                  </a:cubicBezTo>
                  <a:close/>
                  <a:moveTo>
                    <a:pt x="10800" y="20483"/>
                  </a:moveTo>
                  <a:cubicBezTo>
                    <a:pt x="10800" y="21100"/>
                    <a:pt x="8382" y="21600"/>
                    <a:pt x="5400" y="21600"/>
                  </a:cubicBezTo>
                  <a:cubicBezTo>
                    <a:pt x="2418" y="21600"/>
                    <a:pt x="0" y="21100"/>
                    <a:pt x="0" y="20483"/>
                  </a:cubicBezTo>
                  <a:cubicBezTo>
                    <a:pt x="0" y="19866"/>
                    <a:pt x="2418" y="19366"/>
                    <a:pt x="5400" y="19366"/>
                  </a:cubicBezTo>
                  <a:cubicBezTo>
                    <a:pt x="6891" y="19366"/>
                    <a:pt x="8100" y="19616"/>
                    <a:pt x="8100" y="19924"/>
                  </a:cubicBezTo>
                  <a:cubicBezTo>
                    <a:pt x="8100" y="20233"/>
                    <a:pt x="6891" y="20483"/>
                    <a:pt x="5400" y="2048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Verdana" panose="020B0604030504040204"/>
                  <a:ea typeface="Verdana" panose="020B0604030504040204"/>
                  <a:cs typeface="Verdana" panose="020B0604030504040204"/>
                  <a:sym typeface="Verdana" panose="020B0604030504040204"/>
                </a:defRPr>
              </a:pPr>
            </a:p>
          </p:txBody>
        </p:sp>
        <p:sp>
          <p:nvSpPr>
            <p:cNvPr id="216" name="。"/>
            <p:cNvSpPr txBox="1"/>
            <p:nvPr/>
          </p:nvSpPr>
          <p:spPr>
            <a:xfrm>
              <a:off x="364965" y="1742241"/>
              <a:ext cx="2189800" cy="4089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宋体" panose="02010600030101010101" pitchFamily="2" charset="-122"/>
                </a:defRPr>
              </a:lvl1pPr>
            </a:lstStyle>
            <a:p>
              <a:r>
                <a:t>。</a:t>
              </a:r>
            </a:p>
          </p:txBody>
        </p:sp>
      </p:grpSp>
      <p:sp>
        <p:nvSpPr>
          <p:cNvPr id="218" name="文本框 8"/>
          <p:cNvSpPr txBox="1"/>
          <p:nvPr/>
        </p:nvSpPr>
        <p:spPr>
          <a:xfrm>
            <a:off x="8924925" y="1966595"/>
            <a:ext cx="1580516" cy="260604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lvl1pPr>
          </a:lstStyle>
          <a:p>
            <a:r>
              <a:t>注意，请使用谷歌浏览器或者火狐浏览器访问本系统！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0320" y="1417400"/>
            <a:ext cx="6733035" cy="349361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1" animBg="1" advAuto="0"/>
      <p:bldP spid="210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22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23" name="矩形 2"/>
          <p:cNvSpPr txBox="1"/>
          <p:nvPr/>
        </p:nvSpPr>
        <p:spPr>
          <a:xfrm>
            <a:off x="241299" y="194944"/>
            <a:ext cx="11685907" cy="18313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2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2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、系统首页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24" name="文本框 6"/>
          <p:cNvSpPr txBox="1"/>
          <p:nvPr/>
        </p:nvSpPr>
        <p:spPr>
          <a:xfrm>
            <a:off x="241300" y="4625975"/>
            <a:ext cx="11684635" cy="929640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成功登录本系统以后，即进入该系统的首页，可以看到，在本界面的左侧菜单栏中有</a:t>
            </a:r>
            <a:r>
              <a:rPr>
                <a:solidFill>
                  <a:srgbClr val="C00000"/>
                </a:solidFill>
              </a:rPr>
              <a:t>“各类奖项管理菜单”</a:t>
            </a:r>
            <a:r>
              <a:t>和</a:t>
            </a:r>
            <a:r>
              <a:rPr>
                <a:solidFill>
                  <a:srgbClr val="C00000"/>
                </a:solidFill>
              </a:rPr>
              <a:t>“学生账户”</a:t>
            </a:r>
            <a:r>
              <a:t> 二个菜单。</a:t>
            </a:r>
          </a:p>
        </p:txBody>
      </p:sp>
      <p:pic>
        <p:nvPicPr>
          <p:cNvPr id="225" name="Image" descr="Ima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0800" y="926556"/>
            <a:ext cx="9291805" cy="352397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1" animBg="1" advAuto="0"/>
      <p:bldP spid="222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28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29" name="矩形 2"/>
          <p:cNvSpPr txBox="1"/>
          <p:nvPr/>
        </p:nvSpPr>
        <p:spPr>
          <a:xfrm>
            <a:off x="241299" y="179705"/>
            <a:ext cx="11685907" cy="1894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6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3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、学生账户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30" name="文本框 6"/>
          <p:cNvSpPr txBox="1"/>
          <p:nvPr/>
        </p:nvSpPr>
        <p:spPr>
          <a:xfrm>
            <a:off x="360045" y="5393054"/>
            <a:ext cx="11566526" cy="1107441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点击</a:t>
            </a:r>
            <a:r>
              <a:rPr>
                <a:solidFill>
                  <a:srgbClr val="C00000"/>
                </a:solidFill>
              </a:rPr>
              <a:t>“学生账户”</a:t>
            </a:r>
            <a:r>
              <a:t>菜单，按照实际情况填写完成后，点击</a:t>
            </a:r>
            <a:r>
              <a:rPr>
                <a:solidFill>
                  <a:srgbClr val="C00000"/>
                </a:solidFill>
              </a:rPr>
              <a:t>“保存”</a:t>
            </a:r>
            <a:r>
              <a:t>按钮即可。也可以使用批量导入功能导入要申请的学生账户。</a:t>
            </a:r>
          </a:p>
        </p:txBody>
      </p:sp>
      <p:pic>
        <p:nvPicPr>
          <p:cNvPr id="231" name="Picture 1" descr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0" y="1047750"/>
            <a:ext cx="6800851" cy="387655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1" animBg="1" advAuto="0"/>
      <p:bldP spid="228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34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35" name="矩形 2"/>
          <p:cNvSpPr txBox="1"/>
          <p:nvPr/>
        </p:nvSpPr>
        <p:spPr>
          <a:xfrm>
            <a:off x="241299" y="179705"/>
            <a:ext cx="11685907" cy="1894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6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4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、院系账户编号编码说明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36" name="文本框 6"/>
          <p:cNvSpPr txBox="1"/>
          <p:nvPr/>
        </p:nvSpPr>
        <p:spPr>
          <a:xfrm>
            <a:off x="470535" y="4354195"/>
            <a:ext cx="11264266" cy="2631441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注意</a:t>
            </a:r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学生账户编号位数不限制，从1开始，最多999999…个学生。</a:t>
            </a:r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例如：</a:t>
            </a:r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院系账户为370120108</a:t>
            </a:r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院系账户对应的为3701201081、 3701201082、 3701201083…</a:t>
            </a:r>
          </a:p>
        </p:txBody>
      </p:sp>
      <p:pic>
        <p:nvPicPr>
          <p:cNvPr id="237" name="Picture 1" descr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2675" y="1038225"/>
            <a:ext cx="7324725" cy="301942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1" animBg="1" advAuto="0"/>
      <p:bldP spid="234" grpId="2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40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41" name="矩形 2"/>
          <p:cNvSpPr txBox="1"/>
          <p:nvPr/>
        </p:nvSpPr>
        <p:spPr>
          <a:xfrm>
            <a:off x="253047" y="116205"/>
            <a:ext cx="11685906" cy="1894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6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5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、申请表管理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42" name="文本框 6"/>
          <p:cNvSpPr txBox="1"/>
          <p:nvPr/>
        </p:nvSpPr>
        <p:spPr>
          <a:xfrm>
            <a:off x="360045" y="5297804"/>
            <a:ext cx="11566526" cy="1107441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点击</a:t>
            </a:r>
            <a:r>
              <a:rPr>
                <a:solidFill>
                  <a:srgbClr val="C00000"/>
                </a:solidFill>
              </a:rPr>
              <a:t>“申请表管理”</a:t>
            </a:r>
            <a:r>
              <a:t>菜单，可以添加、查看、修改、退回和审核学生上报的数据，点击审核通过后，如需修改数据，请联系学校退回。</a:t>
            </a:r>
          </a:p>
        </p:txBody>
      </p:sp>
      <p:pic>
        <p:nvPicPr>
          <p:cNvPr id="243" name="Picture 2" descr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5400" y="1152524"/>
            <a:ext cx="10015240" cy="3781426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animBg="1" advAuto="0"/>
      <p:bldP spid="240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46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47" name="矩形 2"/>
          <p:cNvSpPr txBox="1"/>
          <p:nvPr/>
        </p:nvSpPr>
        <p:spPr>
          <a:xfrm>
            <a:off x="241299" y="179705"/>
            <a:ext cx="11685907" cy="1894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6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6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、申请表录入说明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48" name="文本框 6"/>
          <p:cNvSpPr txBox="1"/>
          <p:nvPr/>
        </p:nvSpPr>
        <p:spPr>
          <a:xfrm>
            <a:off x="270509" y="3733798"/>
            <a:ext cx="11616692" cy="3108543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rPr dirty="0"/>
              <a:t>注意</a:t>
            </a:r>
            <a:endParaRPr dirty="0"/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rPr dirty="0"/>
              <a:t>1、申请表从院系或者学生本人开始录入。学校不能录入申请表，只有修改、审核和删除权限。</a:t>
            </a:r>
            <a:endParaRPr dirty="0"/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rPr dirty="0"/>
              <a:t>2、申请表院系或者学生本人提交后，审核状态为“学校审核”，学校可以进行修改和、退回给院系、删除操作。</a:t>
            </a:r>
            <a:endParaRPr dirty="0"/>
          </a:p>
          <a:p>
            <a:pPr>
              <a:defRPr sz="28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rPr dirty="0"/>
              <a:t>3、</a:t>
            </a:r>
            <a:r>
              <a:rPr lang="zh-CN" altLang="en-US" dirty="0"/>
              <a:t>学校审核</a:t>
            </a:r>
            <a:r>
              <a:rPr dirty="0"/>
              <a:t>通过后，请组织审核通过的学生打印申请表，并且签字盖章。</a:t>
            </a:r>
            <a:endParaRPr dirty="0"/>
          </a:p>
        </p:txBody>
      </p:sp>
      <p:pic>
        <p:nvPicPr>
          <p:cNvPr id="249" name="QQ图片20180912100753.png" descr="QQ图片2018091210075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0941" y="81790"/>
            <a:ext cx="7181345" cy="369880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animBg="1" advAuto="0"/>
      <p:bldP spid="246" grpId="2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矩形 3"/>
          <p:cNvSpPr/>
          <p:nvPr/>
        </p:nvSpPr>
        <p:spPr>
          <a:xfrm>
            <a:off x="-23094" y="3005475"/>
            <a:ext cx="264991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52" name="矩形 4"/>
          <p:cNvSpPr/>
          <p:nvPr/>
        </p:nvSpPr>
        <p:spPr>
          <a:xfrm>
            <a:off x="11927010" y="3005475"/>
            <a:ext cx="264990" cy="1620773"/>
          </a:xfrm>
          <a:prstGeom prst="rect">
            <a:avLst/>
          </a:prstGeom>
          <a:solidFill>
            <a:srgbClr val="24569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pPr>
          </a:p>
        </p:txBody>
      </p:sp>
      <p:sp>
        <p:nvSpPr>
          <p:cNvPr id="253" name="矩形 2"/>
          <p:cNvSpPr txBox="1"/>
          <p:nvPr/>
        </p:nvSpPr>
        <p:spPr>
          <a:xfrm>
            <a:off x="360044" y="179704"/>
            <a:ext cx="11685907" cy="18313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32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7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、系统帮助</a:t>
            </a:r>
            <a:endParaRPr sz="2800"/>
          </a:p>
          <a:p>
            <a:pPr>
              <a:defRPr sz="28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</a:p>
          <a:p>
            <a:pPr>
              <a:defRPr sz="2400" b="1">
                <a:solidFill>
                  <a:srgbClr val="5771A0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pPr>
            <a:r>
              <a:t> </a:t>
            </a:r>
          </a:p>
        </p:txBody>
      </p:sp>
      <p:sp>
        <p:nvSpPr>
          <p:cNvPr id="254" name="文本框 6"/>
          <p:cNvSpPr txBox="1"/>
          <p:nvPr/>
        </p:nvSpPr>
        <p:spPr>
          <a:xfrm>
            <a:off x="803909" y="4341495"/>
            <a:ext cx="10250807" cy="1107441"/>
          </a:xfrm>
          <a:prstGeom prst="rect">
            <a:avLst/>
          </a:prstGeom>
          <a:solidFill>
            <a:srgbClr val="BDD7EE"/>
          </a:solidFill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宋体" panose="02010600030101010101" pitchFamily="2" charset="-122"/>
              </a:defRPr>
            </a:pPr>
            <a:r>
              <a:t>在</a:t>
            </a:r>
            <a:r>
              <a:rPr>
                <a:solidFill>
                  <a:srgbClr val="C00000"/>
                </a:solidFill>
              </a:rPr>
              <a:t>“系统帮助”</a:t>
            </a:r>
            <a:r>
              <a:t>一栏中可以下载帮助文件，使用户更好更方便地使用本系统。</a:t>
            </a:r>
          </a:p>
        </p:txBody>
      </p:sp>
      <p:sp>
        <p:nvSpPr>
          <p:cNvPr id="255" name="矩形 7"/>
          <p:cNvSpPr/>
          <p:nvPr/>
        </p:nvSpPr>
        <p:spPr>
          <a:xfrm>
            <a:off x="360044" y="875664"/>
            <a:ext cx="11685272" cy="1196341"/>
          </a:xfrm>
          <a:prstGeom prst="rect">
            <a:avLst/>
          </a:prstGeom>
          <a:solidFill>
            <a:srgbClr val="DBDBDB"/>
          </a:solidFill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lnSpc>
                <a:spcPct val="30000"/>
              </a:lnSpc>
              <a:defRPr sz="7200" b="1">
                <a:solidFill>
                  <a:srgbClr val="8C8F93"/>
                </a:solidFill>
                <a:latin typeface="Verdana" panose="020B0604030504040204"/>
                <a:ea typeface="Verdana" panose="020B0604030504040204"/>
                <a:cs typeface="Verdana" panose="020B0604030504040204"/>
                <a:sym typeface="Verdana" panose="020B0604030504040204"/>
              </a:defRPr>
            </a:lvl1pPr>
          </a:lstStyle>
          <a:p>
            <a:r>
              <a:t> </a:t>
            </a:r>
          </a:p>
        </p:txBody>
      </p:sp>
      <p:pic>
        <p:nvPicPr>
          <p:cNvPr id="256" name="图片 5" descr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909" y="1932939"/>
            <a:ext cx="10307321" cy="182626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57" name="直接箭头连接符 9"/>
          <p:cNvSpPr/>
          <p:nvPr/>
        </p:nvSpPr>
        <p:spPr>
          <a:xfrm flipH="1" flipV="1">
            <a:off x="2041524" y="2346960"/>
            <a:ext cx="944881" cy="502921"/>
          </a:xfrm>
          <a:prstGeom prst="line">
            <a:avLst/>
          </a:prstGeom>
          <a:ln w="19050">
            <a:solidFill>
              <a:schemeClr val="accent2"/>
            </a:solidFill>
            <a:miter/>
            <a:tailEnd type="triangle"/>
          </a:ln>
        </p:spPr>
        <p:txBody>
          <a:bodyPr lIns="45719" rIns="45719"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animBg="1" advAuto="0"/>
      <p:bldP spid="252" grpId="2" animBg="1" advAuto="0"/>
    </p:bldLst>
  </p:timing>
</p:sld>
</file>

<file path=ppt/tags/tag1.xml><?xml version="1.0" encoding="utf-8"?>
<p:tagLst xmlns:p="http://schemas.openxmlformats.org/presentationml/2006/main">
  <p:tag name="commondata" val="eyJoZGlkIjoiZTJkODNhZTVmM2Q1MDNhZjc2MjgyOTllYWRkNDNlNDMifQ=="/>
</p:tagLst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 panose="020B0604020202020204"/>
            <a:ea typeface="Arial" panose="020B0604020202020204"/>
            <a:cs typeface="Arial" panose="020B0604020202020204"/>
            <a:sym typeface="Arial" panose="020B0604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1142</Words>
  <Application>WPS 演示</Application>
  <PresentationFormat>宽屏</PresentationFormat>
  <Paragraphs>207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Arial</vt:lpstr>
      <vt:lpstr>黑体</vt:lpstr>
      <vt:lpstr>Verdana</vt:lpstr>
      <vt:lpstr>Segoe UI Light</vt:lpstr>
      <vt:lpstr>微软雅黑</vt:lpstr>
      <vt:lpstr>Helvetica</vt:lpstr>
      <vt:lpstr>Calibri</vt:lpstr>
      <vt:lpstr>Impact</vt:lpstr>
      <vt:lpstr>Arial Unicode MS</vt:lpstr>
      <vt:lpstr>Calibri</vt:lpstr>
      <vt:lpstr>仿宋_GB2312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田</cp:lastModifiedBy>
  <cp:revision>8</cp:revision>
  <dcterms:created xsi:type="dcterms:W3CDTF">2024-10-10T03:04:00Z</dcterms:created>
  <dcterms:modified xsi:type="dcterms:W3CDTF">2025-10-14T07:16:45Z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9DC07971149C4EB1962327153844DED3_12</vt:lpwstr>
  </property>
  <property fmtid="{D5CDD505-2E9C-101B-9397-08002B2CF9AE}" pid="3" name="KSOProductBuildVer">
    <vt:lpwstr>2052-12.1.0.22529</vt:lpwstr>
  </property>
</Properties>
</file>